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426" r:id="rId3"/>
    <p:sldId id="496" r:id="rId4"/>
    <p:sldId id="491" r:id="rId5"/>
    <p:sldId id="351" r:id="rId6"/>
    <p:sldId id="428" r:id="rId7"/>
    <p:sldId id="492" r:id="rId8"/>
    <p:sldId id="430" r:id="rId9"/>
    <p:sldId id="433" r:id="rId10"/>
    <p:sldId id="434" r:id="rId11"/>
    <p:sldId id="489" r:id="rId12"/>
    <p:sldId id="490" r:id="rId13"/>
    <p:sldId id="477" r:id="rId14"/>
    <p:sldId id="445" r:id="rId15"/>
    <p:sldId id="446" r:id="rId16"/>
    <p:sldId id="459" r:id="rId17"/>
    <p:sldId id="460" r:id="rId18"/>
    <p:sldId id="481" r:id="rId19"/>
    <p:sldId id="485" r:id="rId20"/>
    <p:sldId id="486" r:id="rId21"/>
    <p:sldId id="487" r:id="rId22"/>
    <p:sldId id="493" r:id="rId23"/>
    <p:sldId id="406" r:id="rId24"/>
    <p:sldId id="417" r:id="rId25"/>
    <p:sldId id="419" r:id="rId26"/>
    <p:sldId id="418" r:id="rId27"/>
    <p:sldId id="420" r:id="rId28"/>
    <p:sldId id="494" r:id="rId29"/>
    <p:sldId id="379" r:id="rId30"/>
    <p:sldId id="380" r:id="rId31"/>
    <p:sldId id="471" r:id="rId32"/>
    <p:sldId id="472" r:id="rId33"/>
    <p:sldId id="473" r:id="rId34"/>
    <p:sldId id="474" r:id="rId35"/>
    <p:sldId id="475" r:id="rId36"/>
    <p:sldId id="281" r:id="rId37"/>
  </p:sldIdLst>
  <p:sldSz cx="12192000" cy="6858000"/>
  <p:notesSz cx="6858000" cy="9144000"/>
  <p:embeddedFontLst>
    <p:embeddedFont>
      <p:font typeface="微软雅黑" pitchFamily="34" charset="-122"/>
      <p:regular r:id="rId40"/>
      <p:bold r:id="rId41"/>
    </p:embeddedFont>
    <p:embeddedFont>
      <p:font typeface="Copperplate Gothic Bold" pitchFamily="34" charset="0"/>
      <p:regular r:id="rId42"/>
    </p:embeddedFont>
    <p:embeddedFont>
      <p:font typeface="Impact" pitchFamily="34" charset="0"/>
      <p:regular r:id="rId43"/>
    </p:embeddedFont>
    <p:embeddedFont>
      <p:font typeface="Calibri" pitchFamily="34" charset="0"/>
      <p:regular r:id="rId44"/>
      <p:bold r:id="rId45"/>
      <p:italic r:id="rId46"/>
      <p:boldItalic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31" autoAdjust="0"/>
    <p:restoredTop sz="90750" autoAdjust="0"/>
  </p:normalViewPr>
  <p:slideViewPr>
    <p:cSldViewPr showGuides="1">
      <p:cViewPr varScale="1">
        <p:scale>
          <a:sx n="70" d="100"/>
          <a:sy n="70" d="100"/>
        </p:scale>
        <p:origin x="-798" y="-108"/>
      </p:cViewPr>
      <p:guideLst>
        <p:guide orient="horz" pos="399"/>
        <p:guide orient="horz" pos="1333"/>
        <p:guide orient="horz" pos="3813"/>
        <p:guide orient="horz" pos="3101"/>
        <p:guide orient="horz" pos="2669"/>
        <p:guide orient="horz" pos="3292"/>
        <p:guide pos="3862"/>
        <p:guide pos="892"/>
        <p:guide pos="7650"/>
        <p:guide pos="7015"/>
        <p:guide pos="1252"/>
        <p:guide pos="634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879"/>
        <p:guide pos="217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pPr/>
              <a:t>2019/10/17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767536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pPr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2297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48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05DA180-9EC5-43BA-8629-9756C543587D}" type="slidenum">
              <a:rPr lang="zh-CN" altLang="en-US" smtClean="0"/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22886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785995" y="6093460"/>
            <a:ext cx="27952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5415" y="156210"/>
            <a:ext cx="2428875" cy="5549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2019/10/17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>
                <a:solidFill>
                  <a:schemeClr val="accent1"/>
                </a:solidFill>
              </a:rPr>
              <a:t>目录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263505" y="252095"/>
            <a:ext cx="1786890" cy="40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E0705020206020404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784090" y="6093460"/>
            <a:ext cx="28733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9691370" y="207010"/>
            <a:ext cx="2500630" cy="571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1728470" y="3213100"/>
            <a:ext cx="8561070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水处理系统</a:t>
            </a:r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操作</a:t>
            </a:r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培训</a:t>
            </a:r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培训讲师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zh-CN" altLang="en-US" dirty="0"/>
              <a:t>培训日期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3" name="图片 2" descr="db9ff3e810113262e3e8076f5bb8fbc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1744" y="836712"/>
            <a:ext cx="5040560" cy="561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28048" y="3429000"/>
            <a:ext cx="2073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电动排污阀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34283" y="1916832"/>
            <a:ext cx="2207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</a:rPr>
              <a:t>根据水系统</a:t>
            </a:r>
            <a:r>
              <a:rPr lang="en-US" altLang="zh-CN" sz="2800" dirty="0">
                <a:latin typeface="+mn-ea"/>
              </a:rPr>
              <a:t>PH</a:t>
            </a:r>
            <a:r>
              <a:rPr lang="zh-CN" altLang="en-US" sz="2800" dirty="0">
                <a:latin typeface="+mn-ea"/>
              </a:rPr>
              <a:t>值与电导率</a:t>
            </a:r>
            <a:r>
              <a:rPr lang="zh-CN" altLang="en-US" sz="2800" dirty="0" smtClean="0">
                <a:latin typeface="+mn-ea"/>
              </a:rPr>
              <a:t>自动开启或关闭</a:t>
            </a:r>
            <a:endParaRPr lang="zh-CN" altLang="en-US" sz="28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35760" y="893935"/>
            <a:ext cx="5040560" cy="561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29485" y="1278255"/>
            <a:ext cx="2858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61356" y="1860848"/>
            <a:ext cx="230796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+mn-ea"/>
                <a:sym typeface="+mn-ea"/>
              </a:rPr>
              <a:t>若电动排污</a:t>
            </a:r>
            <a:r>
              <a:rPr lang="zh-CN" altLang="en-US" sz="2800" dirty="0" smtClean="0">
                <a:latin typeface="+mn-ea"/>
                <a:sym typeface="+mn-ea"/>
              </a:rPr>
              <a:t>阀自动失效，</a:t>
            </a:r>
            <a:r>
              <a:rPr lang="zh-CN" altLang="en-US" sz="2800" dirty="0">
                <a:latin typeface="+mn-ea"/>
                <a:sym typeface="+mn-ea"/>
              </a:rPr>
              <a:t>拔起手轮开启手动</a:t>
            </a:r>
            <a:endParaRPr lang="en-US" altLang="zh-CN" sz="2800" dirty="0">
              <a:latin typeface="+mn-ea"/>
            </a:endParaRPr>
          </a:p>
          <a:p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768" y="836712"/>
            <a:ext cx="5040000" cy="56023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5520" y="376337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99456" y="1772816"/>
            <a:ext cx="23762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ym typeface="+mn-ea"/>
              </a:rPr>
              <a:t>旋转手轮示表红线显示与管路齐平为手动开启排污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7768" y="727105"/>
            <a:ext cx="5040560" cy="56200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9496" y="461886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83432" y="1905816"/>
            <a:ext cx="26642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ym typeface="+mn-ea"/>
              </a:rPr>
              <a:t>旋转手轮示表红线显示与管路交错为手动关闭排污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3" name="图片 2" descr="5d55d55f0f1a5166acc7ee4de1132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64761" y="980728"/>
            <a:ext cx="8495023" cy="50405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84256" y="3939915"/>
            <a:ext cx="24161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PH</a:t>
            </a:r>
            <a:r>
              <a:rPr lang="zh-CN" altLang="en-US" sz="2800" dirty="0">
                <a:solidFill>
                  <a:srgbClr val="FF0000"/>
                </a:solidFill>
              </a:rPr>
              <a:t>值监控仪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540890" y="3916709"/>
            <a:ext cx="23901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电导率监控仪</a:t>
            </a:r>
          </a:p>
        </p:txBody>
      </p:sp>
      <p:sp>
        <p:nvSpPr>
          <p:cNvPr id="12" name="矩形 11"/>
          <p:cNvSpPr/>
          <p:nvPr/>
        </p:nvSpPr>
        <p:spPr>
          <a:xfrm>
            <a:off x="8040216" y="2620565"/>
            <a:ext cx="2304256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583832" y="2709092"/>
            <a:ext cx="2304256" cy="1224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99456" y="2108928"/>
            <a:ext cx="2309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PH</a:t>
            </a:r>
            <a:r>
              <a:rPr lang="zh-CN" altLang="en-US" sz="2400" dirty="0"/>
              <a:t>值监控仪与电导率监控仪实时监控水质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1744" y="878145"/>
            <a:ext cx="5040560" cy="561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3912" y="4725144"/>
            <a:ext cx="14243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流量计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08112" y="2137109"/>
            <a:ext cx="2351584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流量计测量</a:t>
            </a:r>
            <a:r>
              <a:rPr lang="zh-CN" altLang="en-US" sz="2400" dirty="0" smtClean="0"/>
              <a:t>流量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1744" y="836712"/>
            <a:ext cx="5040560" cy="5616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1424" y="2458340"/>
            <a:ext cx="244827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长</a:t>
            </a:r>
            <a:r>
              <a:rPr lang="zh-CN" altLang="en-US" sz="2400" dirty="0"/>
              <a:t>按右侧回车键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724" y="836712"/>
            <a:ext cx="5040560" cy="56352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5643" y="2252771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屏幕</a:t>
            </a:r>
            <a:r>
              <a:rPr lang="zh-CN" altLang="en-US" sz="2400" dirty="0"/>
              <a:t>如图显示</a:t>
            </a:r>
            <a:r>
              <a:rPr lang="en-US" altLang="zh-CN" sz="2400" dirty="0"/>
              <a:t>10.00</a:t>
            </a:r>
            <a:r>
              <a:rPr lang="zh-CN" altLang="en-US" sz="2400" dirty="0" smtClean="0"/>
              <a:t>后松开</a:t>
            </a:r>
            <a:r>
              <a:rPr lang="zh-CN" altLang="en-US" sz="2400" dirty="0"/>
              <a:t>按键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724" y="764704"/>
            <a:ext cx="5040560" cy="56166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7448" y="2077397"/>
            <a:ext cx="18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单次</a:t>
            </a:r>
            <a:r>
              <a:rPr lang="zh-CN" altLang="en-US" sz="2400" dirty="0"/>
              <a:t>按</a:t>
            </a:r>
            <a:r>
              <a:rPr lang="zh-CN" altLang="en-US" sz="2400" dirty="0" smtClean="0"/>
              <a:t>回车键，按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次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724" y="836712"/>
            <a:ext cx="5040560" cy="56166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67408" y="2444695"/>
            <a:ext cx="2664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直到</a:t>
            </a:r>
            <a:r>
              <a:rPr lang="zh-CN" altLang="en-US" sz="2400" dirty="0"/>
              <a:t>数字上方显示</a:t>
            </a:r>
            <a:r>
              <a:rPr lang="en-US" altLang="zh-CN" sz="2400" dirty="0"/>
              <a:t>HI</a:t>
            </a:r>
            <a:r>
              <a:rPr lang="zh-CN" altLang="en-US" sz="2400" dirty="0"/>
              <a:t>，方可设置上限值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护具准备、加药注意事项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设备认知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面板操作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旁流</a:t>
              </a:r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微处理器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90"/>
          <p:cNvSpPr txBox="1"/>
          <p:nvPr/>
        </p:nvSpPr>
        <p:spPr>
          <a:xfrm>
            <a:off x="7464152" y="501317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微处理器面板介绍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90"/>
          <p:cNvSpPr txBox="1"/>
          <p:nvPr/>
        </p:nvSpPr>
        <p:spPr>
          <a:xfrm>
            <a:off x="7464152" y="537321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流微处理器的操作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1724" y="836712"/>
            <a:ext cx="5040560" cy="56166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8842" y="2348880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</a:t>
            </a:r>
            <a:r>
              <a:rPr lang="zh-CN" altLang="en-US" sz="2400" dirty="0"/>
              <a:t>图显示，按</a:t>
            </a:r>
            <a:r>
              <a:rPr lang="zh-CN" altLang="en-US" sz="2400" dirty="0" smtClean="0"/>
              <a:t>右键选中要设置的数值上</a:t>
            </a:r>
            <a:r>
              <a:rPr lang="zh-CN" altLang="en-US" sz="2400" dirty="0"/>
              <a:t>限值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参数调节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7888" y="865039"/>
            <a:ext cx="5616624" cy="540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59496" y="1626347"/>
            <a:ext cx="2304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如</a:t>
            </a:r>
            <a:r>
              <a:rPr lang="zh-CN" altLang="en-US" sz="2400" dirty="0"/>
              <a:t>图显示数字上方显示</a:t>
            </a:r>
            <a:r>
              <a:rPr lang="en-US" altLang="zh-CN" sz="2400" dirty="0"/>
              <a:t>LO</a:t>
            </a:r>
            <a:r>
              <a:rPr lang="zh-CN" altLang="en-US" sz="2400" dirty="0"/>
              <a:t>为下限值，点击右键可调节下限值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护具准备、加药注意事项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设备认知</a:t>
              </a: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面板操作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旁流</a:t>
              </a:r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微处理器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90"/>
          <p:cNvSpPr txBox="1"/>
          <p:nvPr/>
        </p:nvSpPr>
        <p:spPr>
          <a:xfrm>
            <a:off x="7464152" y="501317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微处理器面板介绍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90"/>
          <p:cNvSpPr txBox="1"/>
          <p:nvPr/>
        </p:nvSpPr>
        <p:spPr>
          <a:xfrm>
            <a:off x="7464152" y="537321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流微处理器的操作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面板操作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79376" y="2276872"/>
            <a:ext cx="2736304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/>
              <a:t>系统</a:t>
            </a:r>
            <a:r>
              <a:rPr lang="zh-CN" altLang="en-US" sz="2400" dirty="0"/>
              <a:t>上电开机后，屏幕会打开初始画面，用户</a:t>
            </a:r>
            <a:r>
              <a:rPr lang="zh-CN" altLang="en-US" sz="2400" dirty="0" smtClean="0"/>
              <a:t>点“主页面”</a:t>
            </a:r>
            <a:r>
              <a:rPr lang="zh-CN" altLang="en-US" sz="2400" dirty="0"/>
              <a:t>键可对该系统进行监控、</a:t>
            </a:r>
            <a:r>
              <a:rPr lang="zh-CN" altLang="en-US" sz="2400" dirty="0" smtClean="0"/>
              <a:t>操作等。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59696" y="868464"/>
            <a:ext cx="7200800" cy="4824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面板操作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51384" y="2348880"/>
            <a:ext cx="140415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/>
              <a:t>在线仪表实时监控系统</a:t>
            </a:r>
            <a:r>
              <a:rPr lang="en-US" altLang="zh-CN" sz="2400" dirty="0"/>
              <a:t>PH</a:t>
            </a:r>
            <a:r>
              <a:rPr lang="zh-CN" altLang="en-US" sz="2400" dirty="0"/>
              <a:t>值与电导率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8976" y="906108"/>
            <a:ext cx="7211519" cy="48245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36160" y="2492896"/>
            <a:ext cx="1512168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面板操作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3392" y="1484784"/>
            <a:ext cx="2880320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、点击手动操作按钮，进入手动控制系统参数设置界面。</a:t>
            </a:r>
            <a:endParaRPr lang="en-US" altLang="zh-CN" sz="2400" dirty="0" smtClean="0"/>
          </a:p>
          <a:p>
            <a:r>
              <a:rPr lang="en-US" sz="2400" dirty="0" smtClean="0"/>
              <a:t>2</a:t>
            </a:r>
            <a:r>
              <a:rPr lang="zh-CN" altLang="en-US" sz="2400" dirty="0" smtClean="0"/>
              <a:t>、点击红色</a:t>
            </a:r>
            <a:r>
              <a:rPr lang="en-US" altLang="zh-CN" sz="2400" dirty="0" smtClean="0"/>
              <a:t>OFF</a:t>
            </a:r>
            <a:r>
              <a:rPr lang="zh-CN" altLang="en-US" sz="2400" dirty="0" smtClean="0"/>
              <a:t>按钮可实现两种药剂的手动投加。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注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手动投加药剂开启后不会自动停止，需手动关闭。</a:t>
            </a:r>
            <a:endParaRPr sz="2400" dirty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1591" y="898444"/>
            <a:ext cx="8053213" cy="5400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80176" y="4869160"/>
            <a:ext cx="914400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816080" y="3140968"/>
            <a:ext cx="2736304" cy="13681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面板操作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67408" y="1412776"/>
            <a:ext cx="280831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、</a:t>
            </a:r>
            <a:r>
              <a:rPr lang="zh-CN" sz="2400" dirty="0" smtClean="0"/>
              <a:t>自动控制系统</a:t>
            </a:r>
            <a:r>
              <a:rPr lang="zh-CN" sz="2400" dirty="0"/>
              <a:t>中设置两种药剂加药周期与</a:t>
            </a:r>
            <a:r>
              <a:rPr lang="zh-CN" sz="2400" dirty="0" smtClean="0"/>
              <a:t>时间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、点击自动模式红色按钮，系统加药处于自动模式，按照加药时间进行投加。</a:t>
            </a:r>
            <a:endParaRPr 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1704" y="865039"/>
            <a:ext cx="7915724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面板操作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07368" y="1340768"/>
            <a:ext cx="2851150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400" dirty="0" smtClean="0">
                <a:latin typeface="+mj-ea"/>
                <a:ea typeface="+mj-ea"/>
              </a:rPr>
              <a:t>点击主界面下方的</a:t>
            </a:r>
            <a:r>
              <a:rPr sz="2400" dirty="0">
                <a:latin typeface="+mj-ea"/>
                <a:ea typeface="+mj-ea"/>
              </a:rPr>
              <a:t>“报警记录”</a:t>
            </a:r>
            <a:r>
              <a:rPr sz="2400" dirty="0" smtClean="0">
                <a:latin typeface="+mj-ea"/>
                <a:ea typeface="+mj-ea"/>
              </a:rPr>
              <a:t>按钮就可以进入报警记录界面</a:t>
            </a:r>
            <a:r>
              <a:rPr sz="2400" dirty="0">
                <a:latin typeface="+mj-ea"/>
                <a:ea typeface="+mj-ea"/>
              </a:rPr>
              <a:t>，</a:t>
            </a:r>
            <a:r>
              <a:rPr sz="2400" dirty="0" smtClean="0">
                <a:latin typeface="+mj-ea"/>
                <a:ea typeface="+mj-ea"/>
              </a:rPr>
              <a:t>不插扩展卡也可通过</a:t>
            </a:r>
            <a:r>
              <a:rPr sz="2400" dirty="0" smtClean="0">
                <a:latin typeface="+mn-ea"/>
              </a:rPr>
              <a:t>“工作监控”页面查询报警种类</a:t>
            </a:r>
            <a:endParaRPr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31704" y="865039"/>
            <a:ext cx="7938736" cy="5472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护具准备、加药注意事项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设备认知</a:t>
              </a: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面板操作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旁流</a:t>
              </a:r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微处理器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90"/>
          <p:cNvSpPr txBox="1"/>
          <p:nvPr/>
        </p:nvSpPr>
        <p:spPr>
          <a:xfrm>
            <a:off x="7464152" y="501317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微处理器面板介绍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90"/>
          <p:cNvSpPr txBox="1"/>
          <p:nvPr/>
        </p:nvSpPr>
        <p:spPr>
          <a:xfrm>
            <a:off x="7464152" y="537321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流微处理器的操作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微处理器面板介绍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75" y="1375410"/>
            <a:ext cx="4516755" cy="4107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5600" y="1526540"/>
            <a:ext cx="6482080" cy="3805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80" y="980728"/>
            <a:ext cx="623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</a:t>
            </a:r>
            <a:r>
              <a:rPr lang="zh-CN" altLang="en-US" dirty="0"/>
              <a:t>面板各部名称与功能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1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1036638" y="6334125"/>
            <a:ext cx="292100" cy="2841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9pPr>
          </a:lstStyle>
          <a:p>
            <a:pPr eaLnBrk="1" hangingPunct="1"/>
            <a:fld id="{4152131E-84BB-4185-AE1F-75A28C48EF9F}" type="slidenum">
              <a:rPr lang="zh-CN" altLang="en-US" smtClean="0">
                <a:solidFill>
                  <a:schemeClr val="bg1"/>
                </a:solidFill>
                <a:ea typeface="微软雅黑" pitchFamily="34" charset="-122"/>
              </a:rPr>
              <a:pPr eaLnBrk="1" hangingPunct="1"/>
              <a:t>2</a:t>
            </a:fld>
            <a:endParaRPr lang="zh-CN" altLang="en-US" smtClean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13315" name="TextBox 5"/>
          <p:cNvSpPr txBox="1">
            <a:spLocks noChangeArrowheads="1"/>
          </p:cNvSpPr>
          <p:nvPr/>
        </p:nvSpPr>
        <p:spPr bwMode="auto">
          <a:xfrm>
            <a:off x="1703388" y="404813"/>
            <a:ext cx="8856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400" b="1">
                <a:solidFill>
                  <a:schemeClr val="accent1"/>
                </a:solidFill>
                <a:ea typeface="微软雅黑" pitchFamily="34" charset="-122"/>
              </a:rPr>
              <a:t>培训目标及要求</a:t>
            </a:r>
          </a:p>
        </p:txBody>
      </p:sp>
      <p:sp>
        <p:nvSpPr>
          <p:cNvPr id="4" name="矩形 3"/>
          <p:cNvSpPr/>
          <p:nvPr/>
        </p:nvSpPr>
        <p:spPr>
          <a:xfrm>
            <a:off x="1838325" y="1443038"/>
            <a:ext cx="8569325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培训目的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400" dirty="0">
                <a:latin typeface="+mn-ea"/>
                <a:ea typeface="微软雅黑" pitchFamily="34" charset="-122"/>
                <a:sym typeface="+mn-ea"/>
              </a:rPr>
              <a:t>            </a:t>
            </a:r>
            <a:r>
              <a:rPr lang="zh-CN" altLang="en-US" sz="1600" dirty="0">
                <a:latin typeface="+mn-ea"/>
                <a:ea typeface="微软雅黑" pitchFamily="34" charset="-122"/>
                <a:sym typeface="+mn-ea"/>
              </a:rPr>
              <a:t>本课程针对润泽科技数据中心运维</a:t>
            </a:r>
            <a:r>
              <a:rPr lang="zh-CN" altLang="en-US" sz="1600" dirty="0" smtClean="0">
                <a:latin typeface="+mn-ea"/>
                <a:ea typeface="微软雅黑" pitchFamily="34" charset="-122"/>
                <a:sym typeface="+mn-ea"/>
              </a:rPr>
              <a:t>团队，暖</a:t>
            </a:r>
            <a:r>
              <a:rPr lang="zh-CN" altLang="en-US" sz="1600" dirty="0">
                <a:latin typeface="+mn-ea"/>
                <a:ea typeface="微软雅黑" pitchFamily="34" charset="-122"/>
                <a:sym typeface="+mn-ea"/>
              </a:rPr>
              <a:t>通系统运维全职人员进行，旨在使相关人员</a:t>
            </a:r>
            <a:r>
              <a:rPr lang="zh-CN" altLang="en-US" sz="1600" dirty="0" smtClean="0">
                <a:latin typeface="+mn-ea"/>
                <a:ea typeface="微软雅黑" pitchFamily="34" charset="-122"/>
                <a:sym typeface="+mn-ea"/>
              </a:rPr>
              <a:t>掌握</a:t>
            </a:r>
            <a:r>
              <a:rPr lang="zh-CN" altLang="en-US" sz="1600" dirty="0">
                <a:latin typeface="+mn-ea"/>
                <a:ea typeface="微软雅黑" pitchFamily="34" charset="-122"/>
                <a:sym typeface="+mn-ea"/>
              </a:rPr>
              <a:t>自动加要装置</a:t>
            </a:r>
            <a:r>
              <a:rPr lang="zh-CN" altLang="en-US" sz="1600" dirty="0" smtClean="0">
                <a:latin typeface="+mn-ea"/>
                <a:ea typeface="微软雅黑" pitchFamily="34" charset="-122"/>
                <a:sym typeface="+mn-ea"/>
              </a:rPr>
              <a:t>操作流程，以及</a:t>
            </a:r>
            <a:r>
              <a:rPr lang="zh-CN" altLang="en-US" sz="1600" dirty="0">
                <a:latin typeface="+mn-ea"/>
                <a:ea typeface="微软雅黑" pitchFamily="34" charset="-122"/>
                <a:sym typeface="+mn-ea"/>
              </a:rPr>
              <a:t>安全注意事项等内容，以进一步提高润泽科技数据中心运维人员操作水平。</a:t>
            </a:r>
            <a:endParaRPr lang="en-US" altLang="zh-CN" sz="1600" dirty="0">
              <a:latin typeface="+mn-ea"/>
              <a:ea typeface="微软雅黑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38325" y="3573463"/>
            <a:ext cx="8569325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2000" dirty="0">
                <a:latin typeface="+mn-ea"/>
                <a:ea typeface="+mn-ea"/>
                <a:sym typeface="+mn-ea"/>
              </a:rPr>
              <a:t>培训要求</a:t>
            </a:r>
            <a:endParaRPr lang="en-US" altLang="zh-CN" sz="2000" dirty="0">
              <a:latin typeface="+mn-ea"/>
              <a:ea typeface="+mn-ea"/>
              <a:sym typeface="+mn-ea"/>
            </a:endParaRPr>
          </a:p>
          <a:p>
            <a:pPr eaLnBrk="0" hangingPunc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600" dirty="0">
                <a:latin typeface="+mn-ea"/>
                <a:ea typeface="+mn-ea"/>
                <a:sym typeface="+mn-ea"/>
              </a:rPr>
              <a:t>           该课程考核合格分数线为</a:t>
            </a:r>
            <a:r>
              <a:rPr lang="en-US" altLang="zh-CN" sz="1600" dirty="0">
                <a:latin typeface="+mn-ea"/>
                <a:ea typeface="+mn-ea"/>
                <a:sym typeface="+mn-ea"/>
              </a:rPr>
              <a:t>90</a:t>
            </a:r>
            <a:r>
              <a:rPr lang="zh-CN" altLang="en-US" sz="1600" dirty="0">
                <a:latin typeface="+mn-ea"/>
                <a:ea typeface="+mn-ea"/>
                <a:sym typeface="+mn-ea"/>
              </a:rPr>
              <a:t>分， 参训人员需要</a:t>
            </a:r>
            <a:r>
              <a:rPr lang="zh-CN" altLang="en-US" sz="1600" dirty="0" smtClean="0">
                <a:latin typeface="+mn-ea"/>
                <a:ea typeface="+mn-ea"/>
                <a:sym typeface="+mn-ea"/>
              </a:rPr>
              <a:t>掌握</a:t>
            </a:r>
            <a:r>
              <a:rPr lang="zh-CN" altLang="en-US" sz="1600" dirty="0">
                <a:latin typeface="+mn-ea"/>
                <a:ea typeface="微软雅黑" pitchFamily="34" charset="-122"/>
                <a:sym typeface="+mn-ea"/>
              </a:rPr>
              <a:t>自动加要装置开关机以及参数设定的操</a:t>
            </a:r>
            <a:r>
              <a:rPr lang="zh-CN" altLang="en-US" sz="1600" dirty="0">
                <a:latin typeface="+mn-ea"/>
                <a:ea typeface="+mn-ea"/>
                <a:sym typeface="+mn-ea"/>
              </a:rPr>
              <a:t>作步骤，掌握如何查看机组运行状态以及历史事件，确保操作人员熟知熟会，保证操作人员在没有他人指导的情况下能独立操作。</a:t>
            </a:r>
            <a:endParaRPr lang="en-US" altLang="zh-CN" sz="1600" dirty="0">
              <a:latin typeface="+mn-ea"/>
              <a:ea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19642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327785" y="1442085"/>
          <a:ext cx="7654925" cy="4494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3209925"/>
                <a:gridCol w="2806700"/>
              </a:tblGrid>
              <a:tr h="3263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PI 窗口参数识别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参数符号的内涵SV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初设值或SV 默认值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A 代表 pH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pH 值对应的水质参数码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08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B 代表总铁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总铁值对应的水质参数码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02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C 代表电导率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电导率值对应的水质参数码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06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D 代表总硬度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总硬度对应的水质参数码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15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E 代表总碱度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总碱度对应的水质参数码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08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F 代表氯离子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氯离子对应的水质参数码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14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1 表示设定 1（S1）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清理电机启动周期设定 1~99 小时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2 表示设定 2（S2）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清理电机开启秒数设定 1~999 秒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300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3 表示设定 3（S3）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排污阀开启周期设定 1~99 小时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F-8 G-99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4 表示设定 4（S4）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排污阀开启秒数设定 1~999 秒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F-15 G-0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5 表示设定 5（S5）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定时开关机：1； 无定时功能：0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6 表示设定 6（S6）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设定定时开机时间，前两位：小时，后两位：分钟，中间以“C”表示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7 表示设定 7（S7）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设定定时关机时间，前两位：小时，后两位：分钟，中间以“d”表示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8 表示设定 8（S8）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水质浓度极限值设定 0-110(用于 F 型)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108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41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9 表示设定 9（S9）</a:t>
                      </a:r>
                      <a:r>
                        <a:rPr lang="en-US" sz="1200" b="0" dirty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 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ea typeface="宋体" panose="02010600030101010101" pitchFamily="2" charset="-122"/>
                        </a:rPr>
                        <a:t>当前时间设定，前两位：小时，后两位：分钟，中间以“H”表示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1200" b="0" dirty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327150" y="1073785"/>
            <a:ext cx="4696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2).参数代码说明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27785" y="1117600"/>
            <a:ext cx="94411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3).参数的选择与输入及调整</a:t>
            </a:r>
          </a:p>
          <a:p>
            <a:r>
              <a:rPr lang="zh-CN" altLang="en-US"/>
              <a:t>①. 当微处理器接通电源后，微处理器面板上仅有当前时间显示，显示格式</a:t>
            </a:r>
          </a:p>
          <a:p>
            <a:r>
              <a:rPr lang="zh-CN" altLang="en-US"/>
              <a:t>如下：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8220" y="1931035"/>
            <a:ext cx="7391400" cy="2409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27785" y="4538980"/>
            <a:ext cx="93694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所有指示灯不亮，说明此微处理器的 6 个水质码没有进行恰当地输入，</a:t>
            </a:r>
          </a:p>
          <a:p>
            <a:r>
              <a:rPr lang="zh-CN" altLang="en-US"/>
              <a:t>水质码由供货方对客户水质进行测定后，通过书面形式通知客户，然</a:t>
            </a:r>
          </a:p>
          <a:p>
            <a:r>
              <a:rPr lang="zh-CN" altLang="en-US"/>
              <a:t>后，由供货方服务人员或客户进行输入。水质码的不正确输入将直接导</a:t>
            </a:r>
          </a:p>
          <a:p>
            <a:r>
              <a:rPr lang="zh-CN" altLang="en-US"/>
              <a:t>致微处理器不能正常工作。</a:t>
            </a:r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27785" y="1108710"/>
            <a:ext cx="99695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②. 当对 A—F 六个水质码进行恰当的输入后，微处理器即可进入工作状</a:t>
            </a:r>
          </a:p>
          <a:p>
            <a:r>
              <a:rPr lang="zh-CN" altLang="en-US"/>
              <a:t>态。此时 M1 工作指示灯亮。</a:t>
            </a:r>
          </a:p>
          <a:p>
            <a:r>
              <a:rPr lang="zh-CN" altLang="en-US"/>
              <a:t>③. 同时按 和可进入参数设定状态。参数选择键可依序选取 A→F,1→9</a:t>
            </a:r>
          </a:p>
          <a:p>
            <a:r>
              <a:rPr lang="zh-CN" altLang="en-US"/>
              <a:t>各参数符号（设置时间的第 6、7、9 设置的参数符号隐藏），每按一次</a:t>
            </a:r>
          </a:p>
          <a:p>
            <a:r>
              <a:rPr lang="zh-CN" altLang="en-US"/>
              <a:t>参数选择键，PI 窗口将显示下一个参数符号。此时可根据需要，通过移</a:t>
            </a:r>
          </a:p>
          <a:p>
            <a:r>
              <a:rPr lang="zh-CN" altLang="en-US"/>
              <a:t>位键及数值增加键，在 SV 窗口中调整该参数的输入值和设定值。修改</a:t>
            </a:r>
          </a:p>
          <a:p>
            <a:r>
              <a:rPr lang="zh-CN" altLang="en-US"/>
              <a:t>确认有两种方式:</a:t>
            </a:r>
          </a:p>
          <a:p>
            <a:r>
              <a:rPr lang="zh-CN" altLang="en-US"/>
              <a:t>A) 手动确认。再按一下参数选择键即可确认所作之修改，并进入下一参</a:t>
            </a:r>
          </a:p>
          <a:p>
            <a:r>
              <a:rPr lang="zh-CN" altLang="en-US"/>
              <a:t>数的设定。直至 PI 窗口无符号显示，即完成了对所有参数的一次设</a:t>
            </a:r>
          </a:p>
          <a:p>
            <a:r>
              <a:rPr lang="zh-CN" altLang="en-US"/>
              <a:t>置。</a:t>
            </a:r>
          </a:p>
          <a:p>
            <a:r>
              <a:rPr lang="zh-CN" altLang="en-US"/>
              <a:t>B) 自动确认。当修改完某一参数值，10 秒钟后，微处理器会自动确认修</a:t>
            </a:r>
          </a:p>
          <a:p>
            <a:r>
              <a:rPr lang="zh-CN" altLang="en-US"/>
              <a:t>改值并返回系统默认显示（时钟）状态。</a:t>
            </a:r>
          </a:p>
          <a:p>
            <a:r>
              <a:rPr lang="zh-CN" altLang="en-US"/>
              <a:t>④. 在设定参数时，只要 S1-S4 中有任何一项数值改动，清理与排污工作计</a:t>
            </a:r>
          </a:p>
          <a:p>
            <a:r>
              <a:rPr lang="zh-CN" altLang="en-US"/>
              <a:t>时同时重新开始。</a:t>
            </a:r>
          </a:p>
          <a:p>
            <a:r>
              <a:rPr lang="zh-CN" altLang="en-US"/>
              <a:t>⑤. 当 S5 为“0”时，S6 与 S7 隐藏。当 S5 为“1”时，S6 与 S7 显示并可设定。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27785" y="1042035"/>
            <a:ext cx="1053338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4).参数设定的基本原则</a:t>
            </a:r>
          </a:p>
          <a:p>
            <a:r>
              <a:rPr lang="zh-CN" altLang="en-US">
                <a:sym typeface="+mn-ea"/>
              </a:rPr>
              <a:t>①.</a:t>
            </a:r>
            <a:r>
              <a:rPr lang="zh-CN" altLang="en-US"/>
              <a:t>清理电机启动周期设定（S1）一般设定为 4h。</a:t>
            </a:r>
          </a:p>
          <a:p>
            <a:r>
              <a:rPr lang="zh-CN" altLang="en-US">
                <a:sym typeface="+mn-ea"/>
              </a:rPr>
              <a:t>②.</a:t>
            </a:r>
            <a:r>
              <a:rPr lang="zh-CN" altLang="en-US"/>
              <a:t>清理电机开启秒数（S2）一般设定为 300s。</a:t>
            </a:r>
          </a:p>
          <a:p>
            <a:r>
              <a:rPr lang="zh-CN" altLang="en-US">
                <a:sym typeface="+mn-ea"/>
              </a:rPr>
              <a:t>③.</a:t>
            </a:r>
            <a:r>
              <a:rPr lang="zh-CN" altLang="en-US"/>
              <a:t>排污阀开启周期（S3）一般设定为 24h，即每天排污一次。对于结垢或</a:t>
            </a:r>
          </a:p>
          <a:p>
            <a:r>
              <a:rPr lang="zh-CN" altLang="en-US"/>
              <a:t>黄水情况严重的系统可适当增加排污频度。</a:t>
            </a:r>
          </a:p>
          <a:p>
            <a:r>
              <a:rPr lang="zh-CN" altLang="en-US">
                <a:sym typeface="+mn-ea"/>
              </a:rPr>
              <a:t>④.</a:t>
            </a:r>
            <a:r>
              <a:rPr lang="zh-CN" altLang="en-US"/>
              <a:t>排污阀开启秒数（S4）一般设定为 15s，用户必须根据系统压力、系统</a:t>
            </a:r>
          </a:p>
          <a:p>
            <a:r>
              <a:rPr lang="zh-CN" altLang="en-US"/>
              <a:t>水质和系统状况检查 S2 值设置正确与否，否则，可能严重影响机组正常</a:t>
            </a:r>
          </a:p>
          <a:p>
            <a:r>
              <a:rPr lang="zh-CN" altLang="en-US"/>
              <a:t>运行。</a:t>
            </a:r>
          </a:p>
          <a:p>
            <a:r>
              <a:rPr lang="zh-CN" altLang="en-US">
                <a:sym typeface="+mn-ea"/>
              </a:rPr>
              <a:t>⑤.</a:t>
            </a:r>
            <a:r>
              <a:rPr lang="zh-CN" altLang="en-US"/>
              <a:t>水质浓度极限设定（S8）（此功能仅适用于 F 型水处理器，其他型式水</a:t>
            </a:r>
          </a:p>
          <a:p>
            <a:r>
              <a:rPr lang="zh-CN" altLang="en-US"/>
              <a:t>处理器无需设定），应由供货方根据用户系统情况及水质状况设定。当</a:t>
            </a:r>
          </a:p>
          <a:p>
            <a:r>
              <a:rPr lang="zh-CN" altLang="en-US"/>
              <a:t>超过设定值时，系统继续工作，M8 提示灯亮，表示水质可能超过浓度</a:t>
            </a:r>
          </a:p>
          <a:p>
            <a:r>
              <a:rPr lang="zh-CN" altLang="en-US"/>
              <a:t>极限，要求用户对水质进行化验，采取适当措施保证水处理器能正常工</a:t>
            </a:r>
          </a:p>
          <a:p>
            <a:r>
              <a:rPr lang="zh-CN" altLang="en-US"/>
              <a:t>作。处理器无需设定，应由供货方根据用户系统情况及水质状况设定。当</a:t>
            </a:r>
          </a:p>
          <a:p>
            <a:r>
              <a:rPr lang="zh-CN" altLang="en-US"/>
              <a:t>超过设定值时，系统继续工作，M8 提示灯亮，表示水质可能超过浓度</a:t>
            </a:r>
          </a:p>
          <a:p>
            <a:r>
              <a:rPr lang="zh-CN" altLang="en-US"/>
              <a:t>极限，要求用户对水质进行化验，采取适当措施保证水处理器能正常工</a:t>
            </a:r>
          </a:p>
          <a:p>
            <a:r>
              <a:rPr lang="zh-CN" altLang="en-US"/>
              <a:t>作。</a:t>
            </a:r>
          </a:p>
          <a:p>
            <a:r>
              <a:rPr lang="zh-CN" altLang="en-US"/>
              <a:t>⑥. S6、S7、S9 的时间设置中，时的更改范围是 00-23，分的更改范围是 00-</a:t>
            </a:r>
          </a:p>
          <a:p>
            <a:r>
              <a:rPr lang="zh-CN" altLang="en-US"/>
              <a:t>59。若在更改时超出上述范围，系统将不能正常工作。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27785" y="980440"/>
            <a:ext cx="1046734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5）微处理器的自动控制功能及操作注意事项</a:t>
            </a:r>
          </a:p>
          <a:p>
            <a:r>
              <a:rPr lang="zh-CN" altLang="en-US"/>
              <a:t>①. 系统启动/停止键的使用：</a:t>
            </a:r>
          </a:p>
          <a:p>
            <a:r>
              <a:rPr lang="zh-CN" altLang="en-US"/>
              <a:t>A) 当系统处于开机状态时，按下系统启动 /停止键，系统进入停机状</a:t>
            </a:r>
          </a:p>
          <a:p>
            <a:r>
              <a:rPr lang="zh-CN" altLang="en-US"/>
              <a:t>态。</a:t>
            </a:r>
          </a:p>
          <a:p>
            <a:r>
              <a:rPr lang="zh-CN" altLang="en-US"/>
              <a:t>B) 当系统处于停机或自动关机状态时，按下系统启动/停止键，系统则</a:t>
            </a:r>
          </a:p>
          <a:p>
            <a:r>
              <a:rPr lang="zh-CN" altLang="en-US"/>
              <a:t>进入开机状态。</a:t>
            </a:r>
          </a:p>
          <a:p>
            <a:r>
              <a:rPr lang="zh-CN" altLang="en-US"/>
              <a:t>②. 水处理器具有断水自动保护功能。</a:t>
            </a:r>
          </a:p>
          <a:p>
            <a:r>
              <a:rPr lang="zh-CN" altLang="en-US"/>
              <a:t>A) 当系统自配水泵时，若系统断水，水处理系统自动关机，M7 指示灯</a:t>
            </a:r>
          </a:p>
          <a:p>
            <a:r>
              <a:rPr lang="zh-CN" altLang="en-US"/>
              <a:t>亮。关机后每隔 30 分钟自动检测并试图恢复一次。若自动恢复不成</a:t>
            </a:r>
          </a:p>
          <a:p>
            <a:r>
              <a:rPr lang="zh-CN" altLang="en-US"/>
              <a:t>功，关机两小时后，水处理器进入永久停机状态，必须按下系统启动</a:t>
            </a:r>
          </a:p>
          <a:p>
            <a:r>
              <a:rPr lang="zh-CN" altLang="en-US"/>
              <a:t>/停止键才能继续运行。</a:t>
            </a:r>
          </a:p>
          <a:p>
            <a:r>
              <a:rPr lang="zh-CN" altLang="en-US"/>
              <a:t>B) 当系统不自配水泵时，若系统断水，水处理系统自动关机，M6、 M8</a:t>
            </a:r>
          </a:p>
          <a:p>
            <a:r>
              <a:rPr lang="zh-CN" altLang="en-US"/>
              <a:t>指示灯亮。当系统水流恢复后，水处理系统自动启动工作。</a:t>
            </a:r>
          </a:p>
          <a:p>
            <a:r>
              <a:rPr lang="zh-CN" altLang="en-US"/>
              <a:t>③. 当机箱内温度超过设定值（为 65℃，出厂时已设定，用户不能改动）</a:t>
            </a:r>
          </a:p>
          <a:p>
            <a:r>
              <a:rPr lang="zh-CN" altLang="en-US"/>
              <a:t>后，M4 高温报警灯亮，同时 M1 工作指示灯熄灭。此时，水处理系统自</a:t>
            </a:r>
          </a:p>
          <a:p>
            <a:r>
              <a:rPr lang="zh-CN" altLang="en-US"/>
              <a:t>动关机。当机箱内温度低于 57℃时，水处理系统自动重新启动工作。</a:t>
            </a:r>
          </a:p>
          <a:p>
            <a:r>
              <a:rPr lang="zh-CN" altLang="en-US"/>
              <a:t>④. 当机箱内温度超过设定值（为 40℃，出厂时已设定，用户不能改动）</a:t>
            </a:r>
          </a:p>
          <a:p>
            <a:r>
              <a:rPr lang="zh-CN" altLang="en-US"/>
              <a:t>后，机箱风扇自动启动，当机箱内温度低于设定值（为 32℃，出厂时已</a:t>
            </a:r>
          </a:p>
          <a:p>
            <a:r>
              <a:rPr lang="zh-CN" altLang="en-US"/>
              <a:t>设定，用户不能改动）后，机箱风扇自动停止工作。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27785" y="1127125"/>
            <a:ext cx="101028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⑤. 停机时，时钟数字中间的“—”符号不闪动，水处理系统所有设备停止工</a:t>
            </a:r>
            <a:endParaRPr lang="zh-CN" altLang="en-US"/>
          </a:p>
          <a:p>
            <a:r>
              <a:rPr lang="zh-CN" altLang="en-US">
                <a:sym typeface="+mn-ea"/>
              </a:rPr>
              <a:t>作或关闭，所有指示灯不亮。而自动关机（或故障关机）时，时钟数字</a:t>
            </a:r>
            <a:endParaRPr lang="zh-CN" altLang="en-US"/>
          </a:p>
          <a:p>
            <a:r>
              <a:rPr lang="zh-CN" altLang="en-US">
                <a:sym typeface="+mn-ea"/>
              </a:rPr>
              <a:t>中间的“—”符号继续闪动，水处理系统主处理器及水泵停止工作，M1 灯</a:t>
            </a:r>
            <a:endParaRPr lang="zh-CN" altLang="en-US"/>
          </a:p>
          <a:p>
            <a:r>
              <a:rPr lang="zh-CN" altLang="en-US">
                <a:sym typeface="+mn-ea"/>
              </a:rPr>
              <a:t>不亮，而清理与排污及风扇工作照常进行。</a:t>
            </a:r>
            <a:endParaRPr lang="zh-CN" altLang="en-US"/>
          </a:p>
          <a:p>
            <a:r>
              <a:rPr lang="zh-CN" altLang="en-US">
                <a:sym typeface="+mn-ea"/>
              </a:rPr>
              <a:t>⑥. 在设置定时开与定时关时间时，定时开时间与定时关时间不能相同，否</a:t>
            </a:r>
            <a:endParaRPr lang="zh-CN" altLang="en-US"/>
          </a:p>
          <a:p>
            <a:r>
              <a:rPr lang="zh-CN" altLang="en-US">
                <a:sym typeface="+mn-ea"/>
              </a:rPr>
              <a:t>则系统会停机，并且只有通过开关电源总开关才能重新恢复微处理器工</a:t>
            </a:r>
            <a:endParaRPr lang="zh-CN" altLang="en-US"/>
          </a:p>
          <a:p>
            <a:r>
              <a:rPr lang="zh-CN" altLang="en-US">
                <a:sym typeface="+mn-ea"/>
              </a:rPr>
              <a:t>作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旁流微处理器的操作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护具准备、加药注意事项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设备认知</a:t>
              </a: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面板操作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旁流</a:t>
              </a:r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微处理器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90"/>
          <p:cNvSpPr txBox="1"/>
          <p:nvPr/>
        </p:nvSpPr>
        <p:spPr>
          <a:xfrm>
            <a:off x="7464152" y="501317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微处理器面板介绍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90"/>
          <p:cNvSpPr txBox="1"/>
          <p:nvPr/>
        </p:nvSpPr>
        <p:spPr>
          <a:xfrm>
            <a:off x="7464152" y="537321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流微处理器的操作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护具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59496" y="1661562"/>
          <a:ext cx="8856984" cy="2394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228"/>
                <a:gridCol w="7844756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护具准备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护目镜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口罩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胶皮手套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胶鞋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图片 2" descr="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3705" y="4338955"/>
            <a:ext cx="1988185" cy="1800225"/>
          </a:xfrm>
          <a:prstGeom prst="rect">
            <a:avLst/>
          </a:prstGeom>
        </p:spPr>
      </p:pic>
      <p:pic>
        <p:nvPicPr>
          <p:cNvPr id="5" name="图片 4" descr="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78580" y="4338955"/>
            <a:ext cx="1987215" cy="1800013"/>
          </a:xfrm>
          <a:prstGeom prst="rect">
            <a:avLst/>
          </a:prstGeom>
        </p:spPr>
      </p:pic>
      <p:pic>
        <p:nvPicPr>
          <p:cNvPr id="7" name="图片 6" descr="3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2185" y="4245610"/>
            <a:ext cx="1987215" cy="1987215"/>
          </a:xfrm>
          <a:prstGeom prst="rect">
            <a:avLst/>
          </a:prstGeom>
        </p:spPr>
      </p:pic>
      <p:pic>
        <p:nvPicPr>
          <p:cNvPr id="8" name="图片 7" descr="4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96275" y="4245610"/>
            <a:ext cx="1987215" cy="198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加药注意事项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983432" y="1052736"/>
          <a:ext cx="10441160" cy="4968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957"/>
                <a:gridCol w="8554203"/>
              </a:tblGrid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加药注意事项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加药前佩戴好护具。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加药前需确认加药装置是否正常。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3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确认加药种类，避免加药错误发生。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4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除加药人员外，需有一人看护。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82809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5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避免造成人员及财产损失。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16"/>
          <p:cNvGrpSpPr/>
          <p:nvPr/>
        </p:nvGrpSpPr>
        <p:grpSpPr>
          <a:xfrm>
            <a:off x="2424754" y="2273851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护具准备、加药注意事项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21"/>
          <p:cNvGrpSpPr/>
          <p:nvPr/>
        </p:nvGrpSpPr>
        <p:grpSpPr>
          <a:xfrm>
            <a:off x="2424754" y="3159831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设备认知</a:t>
              </a:r>
            </a:p>
          </p:txBody>
        </p:sp>
      </p:grpSp>
      <p:grpSp>
        <p:nvGrpSpPr>
          <p:cNvPr id="6" name="组合 26"/>
          <p:cNvGrpSpPr/>
          <p:nvPr/>
        </p:nvGrpSpPr>
        <p:grpSpPr>
          <a:xfrm>
            <a:off x="2423592" y="404204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4694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面板操作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旁流</a:t>
              </a:r>
              <a:r>
                <a:rPr lang="zh-CN" altLang="en-US" sz="1600" b="1" dirty="0" smtClean="0">
                  <a:solidFill>
                    <a:schemeClr val="bg1"/>
                  </a:solidFill>
                  <a:sym typeface="+mn-ea"/>
                </a:rPr>
                <a:t>微处理器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90"/>
          <p:cNvSpPr txBox="1"/>
          <p:nvPr/>
        </p:nvSpPr>
        <p:spPr>
          <a:xfrm>
            <a:off x="7464152" y="501317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微处理器面板介绍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1" name="TextBox 90"/>
          <p:cNvSpPr txBox="1"/>
          <p:nvPr/>
        </p:nvSpPr>
        <p:spPr>
          <a:xfrm>
            <a:off x="7464152" y="5373216"/>
            <a:ext cx="512681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bg1"/>
                </a:solidFill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bg1"/>
                </a:solidFill>
                <a:sym typeface="+mn-ea"/>
              </a:rPr>
              <a:t>、旁</a:t>
            </a: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流微处理器的操作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 descr="7421c1f88c077520153d6c5e48574d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23992" y="736615"/>
            <a:ext cx="6168008" cy="6121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0" y="908719"/>
          <a:ext cx="5951984" cy="59492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144"/>
                <a:gridCol w="4455840"/>
              </a:tblGrid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加药装置主体设备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控制柜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缓蚀阻垢剂药剂桶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3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杀菌灭藻剂药剂桶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4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缓蚀阻垢剂投加泵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5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杀菌灭藻剂投加泵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6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在线</a:t>
                      </a:r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PH</a:t>
                      </a:r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监控仪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7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在线电导率监控仪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8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电动排污阀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9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药剂桶液位传感器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10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流量计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11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输入输出模块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45763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+mn-ea"/>
                          <a:ea typeface="+mn-ea"/>
                        </a:rPr>
                        <a:t>12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dirty="0" smtClean="0">
                          <a:latin typeface="+mn-ea"/>
                          <a:ea typeface="+mn-ea"/>
                        </a:rPr>
                        <a:t>机体框架</a:t>
                      </a:r>
                      <a:endParaRPr lang="zh-CN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3" name="图片 2" descr="c1a9a32ecbdd172ca2a6df60df2cb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19736" y="764704"/>
            <a:ext cx="5040000" cy="56446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3452" y="1776793"/>
            <a:ext cx="19442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用于抽取</a:t>
            </a:r>
            <a:r>
              <a:rPr lang="zh-CN" altLang="en-US" sz="2800" dirty="0" smtClean="0"/>
              <a:t>药剂进入</a:t>
            </a:r>
            <a:r>
              <a:rPr lang="zh-CN" altLang="en-US" sz="2800" dirty="0"/>
              <a:t>水系统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03912" y="5445224"/>
            <a:ext cx="129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加药泵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1504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设备认知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79</TotalTime>
  <Words>2251</Words>
  <Application>Microsoft Office PowerPoint</Application>
  <PresentationFormat>自定义</PresentationFormat>
  <Paragraphs>333</Paragraphs>
  <Slides>36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宋体</vt:lpstr>
      <vt:lpstr>微软雅黑</vt:lpstr>
      <vt:lpstr>Copperplate Gothic Bold</vt:lpstr>
      <vt:lpstr>Impact</vt:lpstr>
      <vt:lpstr>Calibri</vt:lpstr>
      <vt:lpstr>华康俪金黑W8</vt:lpstr>
      <vt:lpstr>1_Office 主题​​</vt:lpstr>
      <vt:lpstr>幻灯片 0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sony</cp:lastModifiedBy>
  <cp:revision>496</cp:revision>
  <dcterms:created xsi:type="dcterms:W3CDTF">2014-01-11T15:22:00Z</dcterms:created>
  <dcterms:modified xsi:type="dcterms:W3CDTF">2019-10-17T08:32:02Z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2052-11.1.0.8515</vt:lpwstr>
  </property>
</Properties>
</file>